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4"/>
  </p:notesMasterIdLst>
  <p:sldIdLst>
    <p:sldId id="281" r:id="rId2"/>
    <p:sldId id="452" r:id="rId3"/>
    <p:sldId id="397" r:id="rId4"/>
    <p:sldId id="419" r:id="rId5"/>
    <p:sldId id="453" r:id="rId6"/>
    <p:sldId id="460" r:id="rId7"/>
    <p:sldId id="461" r:id="rId8"/>
    <p:sldId id="424" r:id="rId9"/>
    <p:sldId id="399" r:id="rId10"/>
    <p:sldId id="400" r:id="rId11"/>
    <p:sldId id="454" r:id="rId12"/>
    <p:sldId id="423" r:id="rId13"/>
    <p:sldId id="436" r:id="rId14"/>
    <p:sldId id="434" r:id="rId15"/>
    <p:sldId id="435" r:id="rId16"/>
    <p:sldId id="402" r:id="rId17"/>
    <p:sldId id="462" r:id="rId18"/>
    <p:sldId id="463" r:id="rId19"/>
    <p:sldId id="403" r:id="rId20"/>
    <p:sldId id="438" r:id="rId21"/>
    <p:sldId id="432" r:id="rId22"/>
    <p:sldId id="404" r:id="rId23"/>
    <p:sldId id="455" r:id="rId24"/>
    <p:sldId id="405" r:id="rId25"/>
    <p:sldId id="406" r:id="rId26"/>
    <p:sldId id="407" r:id="rId27"/>
    <p:sldId id="464" r:id="rId28"/>
    <p:sldId id="408" r:id="rId29"/>
    <p:sldId id="439" r:id="rId30"/>
    <p:sldId id="456" r:id="rId31"/>
    <p:sldId id="431" r:id="rId32"/>
    <p:sldId id="440" r:id="rId33"/>
    <p:sldId id="458" r:id="rId34"/>
    <p:sldId id="441" r:id="rId35"/>
    <p:sldId id="409" r:id="rId36"/>
    <p:sldId id="411" r:id="rId37"/>
    <p:sldId id="412" r:id="rId38"/>
    <p:sldId id="430" r:id="rId39"/>
    <p:sldId id="433" r:id="rId40"/>
    <p:sldId id="444" r:id="rId41"/>
    <p:sldId id="429" r:id="rId42"/>
    <p:sldId id="413" r:id="rId43"/>
    <p:sldId id="414" r:id="rId44"/>
    <p:sldId id="445" r:id="rId45"/>
    <p:sldId id="457" r:id="rId46"/>
    <p:sldId id="420" r:id="rId47"/>
    <p:sldId id="442" r:id="rId48"/>
    <p:sldId id="421" r:id="rId49"/>
    <p:sldId id="446" r:id="rId50"/>
    <p:sldId id="428" r:id="rId51"/>
    <p:sldId id="415" r:id="rId52"/>
    <p:sldId id="447" r:id="rId53"/>
    <p:sldId id="448" r:id="rId54"/>
    <p:sldId id="416" r:id="rId55"/>
    <p:sldId id="449" r:id="rId56"/>
    <p:sldId id="427" r:id="rId57"/>
    <p:sldId id="418" r:id="rId58"/>
    <p:sldId id="450" r:id="rId59"/>
    <p:sldId id="426" r:id="rId60"/>
    <p:sldId id="451" r:id="rId61"/>
    <p:sldId id="269" r:id="rId62"/>
    <p:sldId id="459" r:id="rId6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0000"/>
    <a:srgbClr val="CC3300"/>
    <a:srgbClr val="FF9900"/>
    <a:srgbClr val="FF0000"/>
    <a:srgbClr val="0000FF"/>
    <a:srgbClr val="66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523" autoAdjust="0"/>
  </p:normalViewPr>
  <p:slideViewPr>
    <p:cSldViewPr>
      <p:cViewPr>
        <p:scale>
          <a:sx n="33" d="100"/>
          <a:sy n="33" d="100"/>
        </p:scale>
        <p:origin x="-2436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65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E797850-7CC6-4A86-AFC7-1AF8F7C3C4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E804C-9762-41C4-AFF5-B48B3375CBDD}" type="slidenum">
              <a:rPr lang="es-ES" smtClean="0"/>
              <a:pPr/>
              <a:t>61</a:t>
            </a:fld>
            <a:endParaRPr lang="es-ES" smtClean="0"/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MX" smtClean="0"/>
              <a:t>Autoretrato de Gustave Courbet cuando estaba joven. El fue el principal exponente del realismo francés.</a:t>
            </a:r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6C1D8-0EF6-4A42-8245-2514F12DEC30}" type="slidenum">
              <a:rPr lang="es-ES" smtClean="0"/>
              <a:pPr/>
              <a:t>62</a:t>
            </a:fld>
            <a:endParaRPr lang="es-ES" smtClean="0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MX" smtClean="0"/>
              <a:t>Autoretrato de Gustave Courbet cuando estaba joven. El fue el principal exponente del realismo francés.</a:t>
            </a: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30416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78FAC-AFDF-48BC-800E-E65950BA3C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4B48C-F13D-4B01-8042-DC73B27D28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1BB7-338E-41EF-9ED7-8C3DBB6DBB8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6ADA7-783E-459E-9376-9145BDD6F9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76CA-BCEA-42C5-B104-28532A8B48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094E3-BE46-4163-8DA0-5604868030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E6DE-D3B5-4F50-863E-7E0CF69D05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6E7E2-AADC-44EC-9CFC-4CC26745CB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1AEC8-C104-4646-88A8-E193314445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38B2A-2A13-443D-BBF4-C10CD12B3A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99A1E-8B76-44B0-902A-73D1797264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0310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0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0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0311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1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2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2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2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2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30312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2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2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2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2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2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3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3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3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3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3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0313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3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3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3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314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30314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14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30314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0314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314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314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6594C71-E419-4AAF-85B5-A38E029191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30314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f/Espa%C3%B1aLoc.sv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395288" y="5516563"/>
            <a:ext cx="84978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200" b="1">
                <a:solidFill>
                  <a:srgbClr val="000000"/>
                </a:solidFill>
                <a:latin typeface="Arial" charset="0"/>
              </a:rPr>
              <a:t>Unidad 2             Tema 3</a:t>
            </a:r>
          </a:p>
          <a:p>
            <a:r>
              <a:rPr lang="es-MX" sz="3200" b="1">
                <a:solidFill>
                  <a:srgbClr val="000000"/>
                </a:solidFill>
                <a:latin typeface="Arial" charset="0"/>
              </a:rPr>
              <a:t>La PINTURA       El significado de la obra</a:t>
            </a:r>
            <a:endParaRPr lang="es-ES" sz="3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>
          <a:xfrm>
            <a:off x="1547813" y="260350"/>
            <a:ext cx="5616575" cy="1139825"/>
          </a:xfrm>
        </p:spPr>
        <p:txBody>
          <a:bodyPr/>
          <a:lstStyle/>
          <a:p>
            <a:pPr eaLnBrk="1" hangingPunct="1">
              <a:defRPr/>
            </a:pPr>
            <a:endParaRPr lang="es-MX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076" name="Picture 10" descr="la_sagrada_familia_del_pajari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60350"/>
            <a:ext cx="7048500" cy="52197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964612" cy="41767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3600" smtClean="0">
                <a:solidFill>
                  <a:srgbClr val="FF0000"/>
                </a:solidFill>
                <a:effectLst/>
              </a:rPr>
              <a:t>El arte aplicado, en ocasiones  se vuelve decorativo, sirve de ornamento como el caso de cenefas, grutescos renacentistas, esgrafiado</a:t>
            </a:r>
            <a:r>
              <a:rPr lang="es-MX" smtClean="0">
                <a:solidFill>
                  <a:srgbClr val="FF0000"/>
                </a:solidFill>
                <a:effectLst/>
              </a:rPr>
              <a:t>. </a:t>
            </a:r>
            <a:endParaRPr lang="es-ES" smtClean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748712" cy="41767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s-MX" smtClean="0">
              <a:solidFill>
                <a:srgbClr val="FF5050"/>
              </a:solidFill>
              <a:effectLst/>
            </a:endParaRPr>
          </a:p>
        </p:txBody>
      </p:sp>
      <p:pic>
        <p:nvPicPr>
          <p:cNvPr id="13316" name="Picture 2" descr="C:\Users\Public\Pictures\esgrafiado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341438"/>
            <a:ext cx="3741738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Public\Pictures\esgrafiados y grutesc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644900"/>
            <a:ext cx="38608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C:\Users\Public\Pictures\grutesco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149725"/>
            <a:ext cx="4154487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C:\Users\Public\Pictures\grutesco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1350" y="476250"/>
            <a:ext cx="34226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3" descr="C:\Users\Public\Pictures\esgrafiad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938" y="1989138"/>
            <a:ext cx="3771900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80400" cy="23066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/>
              </a:rPr>
              <a:t>La gran división tipológica se centra en lo </a:t>
            </a:r>
            <a:r>
              <a:rPr lang="es-MX" sz="3600" b="1" dirty="0" smtClean="0">
                <a:solidFill>
                  <a:srgbClr val="FF0000"/>
                </a:solidFill>
                <a:effectLst/>
              </a:rPr>
              <a:t>religioso</a:t>
            </a:r>
            <a:r>
              <a:rPr lang="es-MX" sz="3600" dirty="0" smtClean="0">
                <a:solidFill>
                  <a:srgbClr val="FF0000"/>
                </a:solidFill>
                <a:effectLst/>
              </a:rPr>
              <a:t> 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y lo </a:t>
            </a:r>
            <a:r>
              <a:rPr lang="es-MX" sz="3600" b="1" dirty="0" smtClean="0">
                <a:solidFill>
                  <a:srgbClr val="FF0000"/>
                </a:solidFill>
                <a:effectLst/>
              </a:rPr>
              <a:t>civil</a:t>
            </a:r>
            <a:r>
              <a:rPr lang="es-MX" sz="3600" dirty="0" smtClean="0">
                <a:solidFill>
                  <a:srgbClr val="FF5050"/>
                </a:solidFill>
                <a:effectLst/>
              </a:rPr>
              <a:t>.</a:t>
            </a:r>
            <a:endParaRPr lang="es-ES" sz="3600" dirty="0" smtClean="0">
              <a:solidFill>
                <a:srgbClr val="FF5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424863" cy="43195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La tipología religiosa, tiene variadas interpretaciones y formulaciones.</a:t>
            </a:r>
            <a:endParaRPr lang="es-MX" sz="3600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/>
              </a:rPr>
              <a:t>	Se remonta a culturas lejanas anteriores a la Era Cristiana.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/>
              </a:rPr>
              <a:t>	Egipto, Mesopotamia, Asiria, Persia, son  ejemplos.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737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3889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6388" name="Picture 5" descr="n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2500312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3132138" y="1458913"/>
            <a:ext cx="56800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000"/>
              <a:t>La </a:t>
            </a:r>
            <a:r>
              <a:rPr lang="es-ES" sz="2000" b="1"/>
              <a:t>temática religiosa</a:t>
            </a:r>
            <a:r>
              <a:rPr lang="es-ES" sz="2000"/>
              <a:t> ha sido una de las más cultivadas a lo largo de la Historia del Arte. </a:t>
            </a:r>
          </a:p>
          <a:p>
            <a:r>
              <a:rPr lang="es-ES" sz="2000"/>
              <a:t>Todas las civilizaciones han plasmado a sus dioses a través de la práctica pictórica. Así, el mundo egipcio los representó en sus tumbas y sarcófagos. Aquí vemos a Nut, diosa del cielo y esposa de Geb. Su símbolo es el firmamento, representado por los signos del zodiaco. Es evidente que </a:t>
            </a:r>
            <a:r>
              <a:rPr lang="es-ES" sz="2000" b="1"/>
              <a:t>para comprender</a:t>
            </a:r>
            <a:r>
              <a:rPr lang="es-ES" sz="2000"/>
              <a:t> el tema </a:t>
            </a:r>
            <a:r>
              <a:rPr lang="es-ES" sz="2000" b="1"/>
              <a:t>tenemos que reconocer</a:t>
            </a:r>
            <a:r>
              <a:rPr lang="es-ES" sz="2000"/>
              <a:t> al personaje representado, ya que si no lo hacemos su valoración queda en el plano estrictamente formal y/o preiconográfico, perdiendo significación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737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3889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7412" name="Picture 7" descr="borras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484313"/>
            <a:ext cx="2989263" cy="486092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3492500" y="1484313"/>
            <a:ext cx="53276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El mundo </a:t>
            </a:r>
            <a:r>
              <a:rPr lang="es-ES" sz="2400" b="1">
                <a:solidFill>
                  <a:srgbClr val="FF0000"/>
                </a:solidFill>
              </a:rPr>
              <a:t>gótico</a:t>
            </a:r>
            <a:r>
              <a:rPr lang="es-ES" sz="2400"/>
              <a:t> confiere un gran valor a los </a:t>
            </a:r>
            <a:r>
              <a:rPr lang="es-ES" sz="2400" b="1">
                <a:solidFill>
                  <a:srgbClr val="FF0000"/>
                </a:solidFill>
              </a:rPr>
              <a:t>elementos simbólicos </a:t>
            </a:r>
            <a:r>
              <a:rPr lang="es-ES" sz="2400"/>
              <a:t>de la composición. </a:t>
            </a:r>
          </a:p>
          <a:p>
            <a:r>
              <a:rPr lang="es-ES" sz="2400"/>
              <a:t>Aquí, la figura de Cristo resucitado es significativa  de una </a:t>
            </a:r>
            <a:r>
              <a:rPr lang="es-ES" sz="2400" b="1"/>
              <a:t>posición vital</a:t>
            </a:r>
            <a:r>
              <a:rPr lang="es-ES" sz="2400"/>
              <a:t> -la religión triunfante-  que se contrapone a un </a:t>
            </a:r>
            <a:r>
              <a:rPr lang="es-ES" sz="2400" b="1"/>
              <a:t>sentido pasivo</a:t>
            </a:r>
            <a:r>
              <a:rPr lang="es-ES" sz="2400"/>
              <a:t> representado  por los soldados dormidos -paganismo-. </a:t>
            </a:r>
          </a:p>
          <a:p>
            <a:r>
              <a:rPr lang="es-ES" sz="2400"/>
              <a:t>El lenguaje de las imágenes es elocuente y adecuado al mensaje.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19700" cy="1052513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991475" cy="48244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La tipología religiosa tiene en el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Antiguo y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Nuevo Testamento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excelentes ejemplos desde la pintura románica.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En la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época medieval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da a los personajes un 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carácter totémico y simbólico.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En el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Renacimiento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 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la humaniza.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El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Barroco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 la </a:t>
            </a:r>
            <a:r>
              <a:rPr lang="es-MX" sz="2800" b="1" dirty="0" err="1" smtClean="0">
                <a:solidFill>
                  <a:srgbClr val="FF0000"/>
                </a:solidFill>
                <a:effectLst/>
              </a:rPr>
              <a:t>sentimentaliza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Siglo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XVIII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, época de crisis de valores religiosos, la </a:t>
            </a:r>
            <a:r>
              <a:rPr lang="es-MX" sz="2800" b="1" dirty="0" err="1" smtClean="0">
                <a:solidFill>
                  <a:srgbClr val="FF0000"/>
                </a:solidFill>
                <a:effectLst/>
              </a:rPr>
              <a:t>sensualiza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19700" cy="1052513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991475" cy="48244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Mundo medieval, personajes con carácter totémico y simbólico.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Renacimiento humaniza</a:t>
            </a:r>
            <a:endParaRPr lang="es-ES" sz="2800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19460" name="Picture 4" descr="531px-Meister_aus_Tahull_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852738"/>
            <a:ext cx="3046413" cy="3438525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19461" name="Picture 6" descr="ultce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997200"/>
            <a:ext cx="5292725" cy="336391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19700" cy="1052513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991475" cy="48244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Mundo medieval, personajes con carácter </a:t>
            </a:r>
            <a:r>
              <a:rPr lang="es-MX" sz="2800" dirty="0" smtClean="0">
                <a:solidFill>
                  <a:srgbClr val="FF0000"/>
                </a:solidFill>
                <a:effectLst/>
              </a:rPr>
              <a:t>totémico y simbólico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Renacimiento </a:t>
            </a:r>
            <a:r>
              <a:rPr lang="es-MX" sz="2800" dirty="0" smtClean="0">
                <a:solidFill>
                  <a:srgbClr val="FF0000"/>
                </a:solidFill>
                <a:effectLst/>
              </a:rPr>
              <a:t>humaniza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Barroco </a:t>
            </a:r>
            <a:r>
              <a:rPr lang="es-MX" sz="2800" dirty="0" err="1" smtClean="0">
                <a:solidFill>
                  <a:srgbClr val="FF0000"/>
                </a:solidFill>
                <a:effectLst/>
              </a:rPr>
              <a:t>sentimentaliza</a:t>
            </a:r>
            <a:endParaRPr lang="es-ES" sz="2800" dirty="0" smtClean="0">
              <a:solidFill>
                <a:srgbClr val="FF0000"/>
              </a:solidFill>
              <a:effectLst/>
            </a:endParaRPr>
          </a:p>
        </p:txBody>
      </p:sp>
      <p:pic>
        <p:nvPicPr>
          <p:cNvPr id="20484" name="Picture 2" descr="C:\Users\Public\Pictures\sagrada fami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2113" y="3357563"/>
            <a:ext cx="4405312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4826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064500" cy="4967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Medieval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: da a los personajes un  carácter totémico y simbólico.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Renacimiento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: humaniza.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Barroco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: </a:t>
            </a:r>
            <a:r>
              <a:rPr lang="es-MX" dirty="0" err="1" smtClean="0">
                <a:solidFill>
                  <a:srgbClr val="000000"/>
                </a:solidFill>
                <a:effectLst/>
              </a:rPr>
              <a:t>sentimentaliza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Siglo XVIII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: época de crisis de valores religiosos, </a:t>
            </a:r>
            <a:r>
              <a:rPr lang="es-MX" dirty="0" err="1" smtClean="0">
                <a:solidFill>
                  <a:srgbClr val="000000"/>
                </a:solidFill>
                <a:effectLst/>
              </a:rPr>
              <a:t>sensualiza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la temática.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Desde el siglo XIX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: amorfo y sin fuerza expresiva.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064500" cy="3095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La obra pictórica es un todo unitario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3600" b="1" dirty="0" smtClean="0">
                <a:solidFill>
                  <a:srgbClr val="FF5050"/>
                </a:solidFill>
              </a:rPr>
              <a:t>Técnica + forma + contenido</a:t>
            </a: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la obra de arte</a:t>
            </a:r>
            <a:endParaRPr lang="es-MX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Left Brace 3"/>
          <p:cNvSpPr/>
          <p:nvPr/>
        </p:nvSpPr>
        <p:spPr>
          <a:xfrm rot="16200000">
            <a:off x="4103688" y="-423862"/>
            <a:ext cx="1008062" cy="7993062"/>
          </a:xfrm>
          <a:prstGeom prst="leftBrace">
            <a:avLst>
              <a:gd name="adj1" fmla="val 8333"/>
              <a:gd name="adj2" fmla="val 5037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497888" cy="3168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	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La comprensión de una pintura religiosa depende no sólo de </a:t>
            </a:r>
            <a:r>
              <a:rPr lang="es-MX" sz="3600" dirty="0" smtClean="0">
                <a:solidFill>
                  <a:srgbClr val="FF0000"/>
                </a:solidFill>
                <a:effectLst/>
              </a:rPr>
              <a:t>su captación formal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, sino también de:</a:t>
            </a:r>
          </a:p>
          <a:p>
            <a:pPr eaLnBrk="1" hangingPunct="1">
              <a:defRPr/>
            </a:pP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s-MX" sz="4000" b="1" dirty="0" smtClean="0">
                <a:solidFill>
                  <a:srgbClr val="FF0000"/>
                </a:solidFill>
                <a:effectLst/>
              </a:rPr>
              <a:t>Reconocimiento del tema 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67288" cy="981075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640763" cy="532923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323850" y="5229225"/>
            <a:ext cx="45069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Tipología religiosa </a:t>
            </a:r>
          </a:p>
          <a:p>
            <a:r>
              <a:rPr lang="es-MX"/>
              <a:t>del barroco</a:t>
            </a:r>
          </a:p>
          <a:p>
            <a:r>
              <a:rPr lang="es-MX"/>
              <a:t>Bartolomé Esteban Murillo</a:t>
            </a:r>
          </a:p>
          <a:p>
            <a:r>
              <a:rPr lang="es-MX"/>
              <a:t>La sagrada familia del pajarito, 1650.</a:t>
            </a:r>
            <a:endParaRPr lang="es-ES"/>
          </a:p>
        </p:txBody>
      </p:sp>
      <p:pic>
        <p:nvPicPr>
          <p:cNvPr id="23557" name="Picture 11" descr="00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052513"/>
            <a:ext cx="6443663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4826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848600" cy="3027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b="1" smtClean="0">
                <a:solidFill>
                  <a:srgbClr val="000000"/>
                </a:solidFill>
                <a:effectLst/>
              </a:rPr>
              <a:t>Evangelios apócrifos son muy usados en el medievo y el renacimiento. en el barroco se sustituye por la plasmación de vidas de santos como modelos a seguir.</a:t>
            </a:r>
            <a:endParaRPr lang="es-ES" b="1" smtClean="0">
              <a:solidFill>
                <a:srgbClr val="000000"/>
              </a:solidFill>
              <a:effectLst/>
            </a:endParaRP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1187450" y="5661025"/>
            <a:ext cx="64801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/>
              <a:t>Apoteosis de los santos, ensalzamiento, con honores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4826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7920037" cy="4464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Medievo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Evangelios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Apócrifos		Renacimiento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Vidas de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Santos			Barroco</a:t>
            </a:r>
            <a:endParaRPr lang="es-ES" b="1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3203575" y="1557338"/>
            <a:ext cx="431800" cy="201612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Left Brace 4"/>
          <p:cNvSpPr/>
          <p:nvPr/>
        </p:nvSpPr>
        <p:spPr>
          <a:xfrm>
            <a:off x="3132138" y="3716338"/>
            <a:ext cx="431800" cy="201612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003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7920037" cy="2955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La apoteosis de los santos es una manera de explicar la unión de las almas escogidas con Dios: modelo y fin a conseguir.</a:t>
            </a:r>
            <a:endParaRPr lang="es-ES" sz="36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003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713787" cy="54721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Otras veces lo religioso se une a una realidad: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milagros, apariciones, martirios.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Los misterios de la Iglesia: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Santísima Trinidad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 	Resurrección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Eucaristía.</a:t>
            </a:r>
            <a:endParaRPr lang="es-ES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197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24863" cy="4464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Para comprender una pintura religiosa es importante </a:t>
            </a:r>
            <a:r>
              <a:rPr lang="es-MX" b="1" dirty="0" smtClean="0">
                <a:solidFill>
                  <a:srgbClr val="000000"/>
                </a:solidFill>
                <a:effectLst/>
              </a:rPr>
              <a:t>reconocer el tema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, no sólo </a:t>
            </a:r>
            <a:r>
              <a:rPr lang="es-MX" b="1" dirty="0" smtClean="0">
                <a:solidFill>
                  <a:srgbClr val="000000"/>
                </a:solidFill>
                <a:effectLst/>
              </a:rPr>
              <a:t>la forma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Si se aprende La Biblia como base cultural no sólo como enseñanza religiosa, se podrá captar el significado de la obra y relacionarla con el mundo cultural, social e ideológico.</a:t>
            </a:r>
            <a:endParaRPr lang="es-ES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197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24863" cy="4464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 La pintura de género: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Potencia temas populares y urbanos.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Representación de interiores.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Se explica desde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planteamientos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burgueses</a:t>
            </a:r>
            <a:endParaRPr lang="es-ES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29700" name="Picture 2" descr="C:\Users\Public\Pictures\el maestro de escue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3141663"/>
            <a:ext cx="3109913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003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675687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La tipología civil: </a:t>
            </a:r>
            <a:r>
              <a:rPr lang="es-MX" dirty="0" smtClean="0">
                <a:solidFill>
                  <a:srgbClr val="FF0000"/>
                </a:solidFill>
                <a:effectLst/>
              </a:rPr>
              <a:t>RETRATO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retrato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integrado: (del mundo gótico)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autorretrato: su razón de ser la 		autoestima que desde el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renacimiento el artista tiene 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si mismo.   		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561262" cy="3241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Época en la que se introdujo el retrato como tema en la pintura.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El mundo románico</a:t>
            </a:r>
            <a:r>
              <a:rPr lang="es-MX" dirty="0" smtClean="0">
                <a:solidFill>
                  <a:srgbClr val="FF0000"/>
                </a:solidFill>
                <a:effectLst/>
              </a:rPr>
              <a:t>. </a:t>
            </a:r>
            <a:endParaRPr lang="es-MX" sz="3600" dirty="0" smtClean="0">
              <a:solidFill>
                <a:srgbClr val="FF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292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7848600" cy="23764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5050"/>
                </a:solidFill>
              </a:rPr>
              <a:t>TIPOLOGÍA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Es la palabra que se usará para referirse a los </a:t>
            </a:r>
            <a:r>
              <a:rPr lang="es-MX" dirty="0" smtClean="0">
                <a:solidFill>
                  <a:srgbClr val="FF0000"/>
                </a:solidFill>
                <a:effectLst/>
              </a:rPr>
              <a:t>contenidos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de la obra.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003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675687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La tipología civil: </a:t>
            </a:r>
            <a:r>
              <a:rPr lang="es-MX" dirty="0" smtClean="0">
                <a:solidFill>
                  <a:srgbClr val="FF5050"/>
                </a:solidFill>
              </a:rPr>
              <a:t>RETRATO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2772" name="Picture 2" descr="C:\Users\Public\Pictures\goya retr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552825"/>
            <a:ext cx="25209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C:\Users\Public\Pictures\retrato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700213"/>
            <a:ext cx="307975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" descr="C:\Users\Public\Pictures\goya retr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3284538"/>
            <a:ext cx="2519362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" descr="C:\Users\Public\Pictures\goya retr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924175"/>
            <a:ext cx="25209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" descr="C:\Users\Public\Pictures\goya retr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565400"/>
            <a:ext cx="2519362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2" descr="C:\Users\Public\Pictures\goya retr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05038"/>
            <a:ext cx="25209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3" descr="C:\Users\Public\Pictures\retrato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060575"/>
            <a:ext cx="23431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67288" cy="981075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640763" cy="532923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</a:p>
        </p:txBody>
      </p:sp>
      <p:pic>
        <p:nvPicPr>
          <p:cNvPr id="33796" name="Picture 7" descr="felipe-ii_tiziano_1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96975"/>
            <a:ext cx="23415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323850" y="5229225"/>
            <a:ext cx="22685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Retrato simbólico </a:t>
            </a:r>
          </a:p>
          <a:p>
            <a:r>
              <a:rPr lang="es-MX"/>
              <a:t>alegórico</a:t>
            </a:r>
          </a:p>
          <a:p>
            <a:r>
              <a:rPr lang="es-MX"/>
              <a:t>Tiziano, Felipe II, </a:t>
            </a:r>
          </a:p>
          <a:p>
            <a:r>
              <a:rPr lang="es-MX"/>
              <a:t>hacia 1551</a:t>
            </a:r>
            <a:endParaRPr lang="es-ES"/>
          </a:p>
        </p:txBody>
      </p:sp>
      <p:pic>
        <p:nvPicPr>
          <p:cNvPr id="33798" name="Picture 10" descr="El-abad-de-Saint-Non-vestido-a-la-espanola-1769-FRAGON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981075"/>
            <a:ext cx="27432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 Box 11"/>
          <p:cNvSpPr txBox="1">
            <a:spLocks noChangeArrowheads="1"/>
          </p:cNvSpPr>
          <p:nvPr/>
        </p:nvSpPr>
        <p:spPr bwMode="auto">
          <a:xfrm>
            <a:off x="2824163" y="4668838"/>
            <a:ext cx="294163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Retrato simbólico</a:t>
            </a:r>
          </a:p>
          <a:p>
            <a:r>
              <a:rPr lang="es-MX"/>
              <a:t>psicológico</a:t>
            </a:r>
          </a:p>
          <a:p>
            <a:r>
              <a:rPr lang="es-MX"/>
              <a:t>Jean Honoré Fragonard,</a:t>
            </a:r>
          </a:p>
          <a:p>
            <a:r>
              <a:rPr lang="es-MX"/>
              <a:t>El abad de Saint.Non,</a:t>
            </a:r>
          </a:p>
          <a:p>
            <a:r>
              <a:rPr lang="es-MX"/>
              <a:t>1769.</a:t>
            </a:r>
            <a:endParaRPr lang="es-ES"/>
          </a:p>
        </p:txBody>
      </p:sp>
      <p:pic>
        <p:nvPicPr>
          <p:cNvPr id="33800" name="Picture 13" descr="18794_o_801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765175"/>
            <a:ext cx="28575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14"/>
          <p:cNvSpPr txBox="1">
            <a:spLocks noChangeArrowheads="1"/>
          </p:cNvSpPr>
          <p:nvPr/>
        </p:nvSpPr>
        <p:spPr bwMode="auto">
          <a:xfrm>
            <a:off x="6156325" y="4437063"/>
            <a:ext cx="2182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Retrato simbólico</a:t>
            </a:r>
          </a:p>
          <a:p>
            <a:r>
              <a:rPr lang="es-MX"/>
              <a:t>Fotográfico:</a:t>
            </a:r>
          </a:p>
          <a:p>
            <a:r>
              <a:rPr lang="es-MX"/>
              <a:t>Frans Hals, 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561262" cy="3241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Razón de ser del autorretrato.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La autoestima, que desde el Renacimiento, el artista tiene de si mismo.</a:t>
            </a:r>
            <a:endParaRPr lang="es-MX" sz="3600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561262" cy="3241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MX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5844" name="Picture 2" descr="C:\Users\Public\Pictures\autorretrato dal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68413"/>
            <a:ext cx="2665413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4" descr="C:\Users\Public\Pictures\frida ka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836613"/>
            <a:ext cx="387350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3" descr="C:\Users\Public\Pictures\autorretrato van gogh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2708275"/>
            <a:ext cx="3095625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5" descr="C:\Users\Public\Pictures\picasso_autorretra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3068638"/>
            <a:ext cx="29289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561262" cy="3241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	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El retrato simbólico del Barroco tiene varias formulaciones: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Retrato alegórico, retrato psicológico, retrato fotográfico.</a:t>
            </a:r>
            <a:endParaRPr lang="es-MX" sz="36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135938" cy="410845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Retrato significante: siglo XV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			        alegórico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simbólico del barroco   psicológico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                           fotográfico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solidFill>
                  <a:srgbClr val="000000"/>
                </a:solidFill>
                <a:effectLst/>
              </a:rPr>
              <a:t>						   </a:t>
            </a:r>
            <a:endParaRPr lang="es-ES" smtClean="0">
              <a:solidFill>
                <a:srgbClr val="000000"/>
              </a:solidFill>
              <a:effectLst/>
            </a:endParaRPr>
          </a:p>
        </p:txBody>
      </p:sp>
      <p:sp>
        <p:nvSpPr>
          <p:cNvPr id="37892" name="AutoShape 4"/>
          <p:cNvSpPr>
            <a:spLocks/>
          </p:cNvSpPr>
          <p:nvPr/>
        </p:nvSpPr>
        <p:spPr bwMode="auto">
          <a:xfrm>
            <a:off x="5003800" y="2349500"/>
            <a:ext cx="504825" cy="1943100"/>
          </a:xfrm>
          <a:prstGeom prst="leftBrace">
            <a:avLst>
              <a:gd name="adj1" fmla="val 38241"/>
              <a:gd name="adj2" fmla="val 50000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950913" y="4456113"/>
            <a:ext cx="7077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>
                <a:solidFill>
                  <a:schemeClr val="bg2"/>
                </a:solidFill>
                <a:latin typeface="Arial" charset="0"/>
              </a:rPr>
              <a:t>La individualización del personaje tiene una ampliación:</a:t>
            </a:r>
          </a:p>
          <a:p>
            <a:r>
              <a:rPr lang="es-MX" b="1">
                <a:solidFill>
                  <a:schemeClr val="bg2"/>
                </a:solidFill>
                <a:latin typeface="Arial" charset="0"/>
              </a:rPr>
              <a:t>	Retrato de grupo</a:t>
            </a:r>
          </a:p>
          <a:p>
            <a:r>
              <a:rPr lang="es-MX" b="1">
                <a:solidFill>
                  <a:schemeClr val="bg2"/>
                </a:solidFill>
                <a:latin typeface="Arial" charset="0"/>
              </a:rPr>
              <a:t>	Retrato familiar</a:t>
            </a:r>
          </a:p>
          <a:p>
            <a:r>
              <a:rPr lang="es-MX" b="1">
                <a:solidFill>
                  <a:schemeClr val="bg2"/>
                </a:solidFill>
                <a:latin typeface="Arial" charset="0"/>
              </a:rPr>
              <a:t>	Retrato de lo divino (barroco)</a:t>
            </a:r>
            <a:endParaRPr lang="es-ES" b="1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208963" cy="310038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Religiosa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Temática   	          Retrato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           Civil	    Bodegón y florero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	          Paisaje</a:t>
            </a:r>
            <a:endParaRPr lang="es-ES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38916" name="AutoShape 4"/>
          <p:cNvSpPr>
            <a:spLocks/>
          </p:cNvSpPr>
          <p:nvPr/>
        </p:nvSpPr>
        <p:spPr bwMode="auto">
          <a:xfrm>
            <a:off x="2700338" y="1844675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8917" name="AutoShape 5"/>
          <p:cNvSpPr>
            <a:spLocks/>
          </p:cNvSpPr>
          <p:nvPr/>
        </p:nvSpPr>
        <p:spPr bwMode="auto">
          <a:xfrm>
            <a:off x="4284663" y="2349500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8962" cy="381635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El </a:t>
            </a:r>
            <a:r>
              <a:rPr lang="es-MX" sz="2800" b="1" dirty="0" smtClean="0">
                <a:solidFill>
                  <a:srgbClr val="FF5050"/>
                </a:solidFill>
                <a:effectLst/>
              </a:rPr>
              <a:t>bodegón y el florero</a:t>
            </a:r>
            <a:r>
              <a:rPr lang="es-MX" sz="2800" dirty="0" smtClean="0">
                <a:solidFill>
                  <a:srgbClr val="FF5050"/>
                </a:solidFill>
                <a:effectLst/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es una temática que surge entre el siglo XVI y XVII. Su carácter doble: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Plasmar una sociedad y decorativo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Impresionismo dio su carácter decorativo.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Cubismo dio la dimensión especulativa.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68875" cy="981075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0963" name="Picture 7" descr="cezanne-orange-1280-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341438"/>
            <a:ext cx="4067175" cy="325278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0964" name="Picture 10" descr="vincent_willem_van_gogh_12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765175"/>
            <a:ext cx="4030662" cy="50403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5" name="Text Box 11"/>
          <p:cNvSpPr txBox="1">
            <a:spLocks noChangeArrowheads="1"/>
          </p:cNvSpPr>
          <p:nvPr/>
        </p:nvSpPr>
        <p:spPr bwMode="auto">
          <a:xfrm>
            <a:off x="519113" y="5189538"/>
            <a:ext cx="3373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/>
              <a:t>Bodegón y florero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91025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6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7761287" cy="5040312"/>
          </a:xfrm>
        </p:spPr>
        <p:txBody>
          <a:bodyPr/>
          <a:lstStyle/>
          <a:p>
            <a:pPr eaLnBrk="1" hangingPunct="1">
              <a:defRPr/>
            </a:pPr>
            <a:endParaRPr lang="es-MX" smtClean="0"/>
          </a:p>
        </p:txBody>
      </p:sp>
      <p:pic>
        <p:nvPicPr>
          <p:cNvPr id="41988" name="Picture 5" descr="Bodegó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341438"/>
            <a:ext cx="4248150" cy="31877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89" name="Picture 7" descr="Bodeg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3375"/>
            <a:ext cx="4643437" cy="24511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90" name="Picture 9" descr="Bodegó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2852738"/>
            <a:ext cx="4622800" cy="37322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991" name="Text Box 10"/>
          <p:cNvSpPr txBox="1">
            <a:spLocks noChangeArrowheads="1"/>
          </p:cNvSpPr>
          <p:nvPr/>
        </p:nvSpPr>
        <p:spPr bwMode="auto">
          <a:xfrm>
            <a:off x="971550" y="4941888"/>
            <a:ext cx="2030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/>
              <a:t>BODEGÓN</a:t>
            </a:r>
            <a:endParaRPr lang="es-E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820150" cy="3311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Contenidos</a:t>
            </a: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b="1" dirty="0" smtClean="0">
                <a:solidFill>
                  <a:srgbClr val="000000"/>
                </a:solidFill>
                <a:effectLst/>
              </a:rPr>
              <a:t>expresados a través de la técnica y la composición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FF5050"/>
                </a:solidFill>
              </a:rPr>
              <a:t>		</a:t>
            </a:r>
            <a:r>
              <a:rPr lang="es-MX" sz="3600" b="1" dirty="0" smtClean="0">
                <a:solidFill>
                  <a:srgbClr val="FF5050"/>
                </a:solidFill>
              </a:rPr>
              <a:t>Ideológicos, culturales o 	meramente plásticas.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8962" cy="345757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El paisaje dependiente y el autónomo.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El </a:t>
            </a:r>
            <a:r>
              <a:rPr lang="es-MX" b="1" dirty="0" smtClean="0">
                <a:solidFill>
                  <a:srgbClr val="FF0000"/>
                </a:solidFill>
                <a:effectLst/>
              </a:rPr>
              <a:t>dependiente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sirve de fondo a la composición, el </a:t>
            </a:r>
            <a:r>
              <a:rPr lang="es-MX" b="1" dirty="0" smtClean="0">
                <a:solidFill>
                  <a:srgbClr val="FF0000"/>
                </a:solidFill>
                <a:effectLst/>
              </a:rPr>
              <a:t>autónomo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responde a la autocomplacencia por el mundo circundante.</a:t>
            </a:r>
            <a:endParaRPr lang="es-ES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32363" cy="981075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424862" cy="5256213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</a:p>
        </p:txBody>
      </p:sp>
      <p:pic>
        <p:nvPicPr>
          <p:cNvPr id="44036" name="Picture 7" descr="prudhonjosefina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700" y="333375"/>
            <a:ext cx="3317875" cy="4608513"/>
          </a:xfrm>
          <a:prstGeom prst="rect">
            <a:avLst/>
          </a:prstGeom>
          <a:noFill/>
          <a:ln w="57150">
            <a:solidFill>
              <a:srgbClr val="FF5050"/>
            </a:solidFill>
            <a:miter lim="800000"/>
            <a:headEnd/>
            <a:tailEnd/>
          </a:ln>
        </p:spPr>
      </p:pic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5651500" y="5084763"/>
            <a:ext cx="2997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Paisaje dependiente:</a:t>
            </a:r>
          </a:p>
          <a:p>
            <a:r>
              <a:rPr lang="es-MX"/>
              <a:t>Pierre-Paul Prud´hon,</a:t>
            </a:r>
          </a:p>
          <a:p>
            <a:r>
              <a:rPr lang="es-MX"/>
              <a:t>Retrato de la emperatriz</a:t>
            </a:r>
          </a:p>
          <a:p>
            <a:r>
              <a:rPr lang="es-MX"/>
              <a:t>Josefina, 1823.</a:t>
            </a:r>
            <a:endParaRPr lang="es-ES"/>
          </a:p>
        </p:txBody>
      </p:sp>
      <p:pic>
        <p:nvPicPr>
          <p:cNvPr id="44038" name="Picture 10" descr="CER135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052513"/>
            <a:ext cx="4681538" cy="3840162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44039" name="Text Box 11"/>
          <p:cNvSpPr txBox="1">
            <a:spLocks noChangeArrowheads="1"/>
          </p:cNvSpPr>
          <p:nvPr/>
        </p:nvSpPr>
        <p:spPr bwMode="auto">
          <a:xfrm>
            <a:off x="611188" y="5157788"/>
            <a:ext cx="36290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Paisaje autónomo</a:t>
            </a:r>
          </a:p>
          <a:p>
            <a:r>
              <a:rPr lang="es-MX"/>
              <a:t>Paul Cézanne,</a:t>
            </a:r>
          </a:p>
          <a:p>
            <a:r>
              <a:rPr lang="es-MX"/>
              <a:t>Rocas en el bosque, 1894-98.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9138"/>
            <a:ext cx="9144000" cy="295275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    dependiente.-como fondo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paisaje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               autónomo.- propiamente dicho</a:t>
            </a: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2339975" y="2636838"/>
            <a:ext cx="215900" cy="1728787"/>
          </a:xfrm>
          <a:prstGeom prst="leftBrace">
            <a:avLst>
              <a:gd name="adj1" fmla="val 667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7775575" cy="42513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Variaciones del paisaje son: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Marinas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Interiores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Visiones arquitectónicas</a:t>
            </a:r>
            <a:endParaRPr lang="es-ES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Opuesto a la realidad: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Paisaje de creación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Paisaje </a:t>
            </a:r>
            <a:r>
              <a:rPr lang="es-MX" dirty="0" err="1" smtClean="0">
                <a:solidFill>
                  <a:srgbClr val="000000"/>
                </a:solidFill>
                <a:effectLst/>
              </a:rPr>
              <a:t>surreal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y metafísico.</a:t>
            </a:r>
            <a:endParaRPr lang="es-ES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68875" cy="8636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426450" cy="129540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El paisaje de creación es opuesto a la visión de la realidad.</a:t>
            </a:r>
            <a:endParaRPr lang="es-ES" sz="2800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47108" name="Picture 5" descr="William_Turner_-_Snowsto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492375"/>
            <a:ext cx="5580062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179388" y="2781300"/>
            <a:ext cx="331311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/>
              <a:t>Paisaje de creación:</a:t>
            </a:r>
          </a:p>
          <a:p>
            <a:r>
              <a:rPr lang="es-MX" sz="2400"/>
              <a:t>William Turner,</a:t>
            </a:r>
          </a:p>
          <a:p>
            <a:r>
              <a:rPr lang="es-MX" sz="2400"/>
              <a:t>Tempestad de nieve:</a:t>
            </a:r>
          </a:p>
          <a:p>
            <a:r>
              <a:rPr lang="es-MX" sz="2400"/>
              <a:t>Navío al largo del </a:t>
            </a:r>
          </a:p>
          <a:p>
            <a:r>
              <a:rPr lang="es-MX" sz="2400"/>
              <a:t>puerto,</a:t>
            </a:r>
          </a:p>
          <a:p>
            <a:r>
              <a:rPr lang="es-MX" sz="2400"/>
              <a:t>1830.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933825"/>
            <a:ext cx="8426450" cy="792163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68875" cy="8636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8132" name="Picture 2" descr="C:\Users\Public\Pictures\paisaje metafisico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08050"/>
            <a:ext cx="3546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4" descr="C:\Users\Public\Pictures\van gog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76250"/>
            <a:ext cx="43307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5" descr="C:\Users\Public\Pictures\mar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3573463"/>
            <a:ext cx="417512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3" descr="C:\Users\Public\Pictures\paisaje surre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9113" y="2852738"/>
            <a:ext cx="40671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424863" cy="367665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Religiosa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           Retrato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Temática    Civil	     Bodegón y florero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	           Paisaje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			   Histórica</a:t>
            </a:r>
            <a:endParaRPr lang="es-ES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49156" name="AutoShape 4"/>
          <p:cNvSpPr>
            <a:spLocks/>
          </p:cNvSpPr>
          <p:nvPr/>
        </p:nvSpPr>
        <p:spPr bwMode="auto">
          <a:xfrm>
            <a:off x="2700338" y="1844675"/>
            <a:ext cx="287337" cy="3095625"/>
          </a:xfrm>
          <a:prstGeom prst="leftBrace">
            <a:avLst>
              <a:gd name="adj1" fmla="val 89779"/>
              <a:gd name="adj2" fmla="val 50000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57" name="AutoShape 5"/>
          <p:cNvSpPr>
            <a:spLocks/>
          </p:cNvSpPr>
          <p:nvPr/>
        </p:nvSpPr>
        <p:spPr bwMode="auto">
          <a:xfrm>
            <a:off x="4572000" y="2420938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7704137" cy="40338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 de género.</a:t>
            </a:r>
            <a:endParaRPr lang="es-MX" sz="2400" b="1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s-MX" sz="2800" dirty="0" smtClean="0">
                <a:solidFill>
                  <a:srgbClr val="000000"/>
                </a:solidFill>
                <a:effectLst/>
              </a:rPr>
              <a:t>Ha sido explicada a través de planteamientos burgueses, la sociedad holandesa quiso representar sus temas populares y urbanos y la aristocracia quiso también representarse en sus interiores, la finalidad fue la misma, perpetuarse en la historia.</a:t>
            </a:r>
            <a:endParaRPr lang="es-MX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424862" cy="30956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La tipología histórica y la mitológica usan la: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ALEGORÍA</a:t>
            </a:r>
            <a:r>
              <a:rPr lang="es-MX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98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424862" cy="230346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Explica la representación conmemorativa de la tipología histórica.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relaciona con un deseo de autoafirmación.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280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7991475" cy="3311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El autor propone ver este tema de forma cronológica, iniciando con la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es-MX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TIPOLOGÍA MÁGICA</a:t>
            </a:r>
            <a:endParaRPr lang="es-MX" sz="36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/>
              <a:t>Lo críptico, lo hermético, lo oscuro,</a:t>
            </a:r>
            <a:endParaRPr lang="es-MX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FF5050"/>
              </a:solidFill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68313" y="472440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Oculto, reservado; difícil de comprender. (ESOTÉRICO</a:t>
            </a:r>
            <a:r>
              <a:rPr lang="es-ES"/>
              <a:t>)</a:t>
            </a:r>
            <a:endParaRPr lang="es-MX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627313" y="5661025"/>
            <a:ext cx="5349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/>
              <a:t>Relativo a los sueños. (ONÍRICO)</a:t>
            </a:r>
            <a:endParaRPr lang="es-MX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29238" cy="981075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135938" cy="475138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MX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3252" name="Picture 4" descr="la-libertad-guiando-al-pueb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981075"/>
            <a:ext cx="5761037" cy="46037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95288" y="1819275"/>
            <a:ext cx="26384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/>
              <a:t>Tipología histórica</a:t>
            </a:r>
          </a:p>
          <a:p>
            <a:r>
              <a:rPr lang="es-MX" sz="2000"/>
              <a:t>conmemorativa:</a:t>
            </a:r>
          </a:p>
          <a:p>
            <a:r>
              <a:rPr lang="es-MX" sz="2000"/>
              <a:t>Eugene Delacrox,</a:t>
            </a:r>
          </a:p>
          <a:p>
            <a:r>
              <a:rPr lang="es-MX" sz="2000"/>
              <a:t>La libertad guiando</a:t>
            </a:r>
          </a:p>
          <a:p>
            <a:r>
              <a:rPr lang="es-MX" sz="2000"/>
              <a:t>al pueblo, 1830.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7847012" cy="33877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Representación </a:t>
            </a:r>
            <a:r>
              <a:rPr lang="es-MX" b="1" dirty="0" smtClean="0">
                <a:solidFill>
                  <a:srgbClr val="FF0000"/>
                </a:solidFill>
                <a:effectLst/>
              </a:rPr>
              <a:t>conmemorativa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Autocomplacencia personal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En el Renacimiento se potencia el sentido conmemorativo.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En el siglo XIX es donde más se usa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8064500" cy="439261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effectLst/>
              </a:rPr>
              <a:t>La tipología mitológica tiene un doble sentido: religioso simbólico. Explica esto.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/>
              </a:rPr>
              <a:t>	En el mundo antiguo el dios mítico representa lo que los personajes cristianos son para nosotros, sin embargo, para nuestra cultura, el mito se convierte en modelo de virtudes y a veces se sacraliza. Los dioses y héroes representan virtudes y vicios aludiendo a la moral.</a:t>
            </a:r>
            <a:endParaRPr lang="es-ES" sz="2800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8064500" cy="439261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400" b="1" dirty="0" smtClean="0">
                <a:solidFill>
                  <a:srgbClr val="000000"/>
                </a:solidFill>
                <a:effectLst/>
              </a:rPr>
              <a:t>¿En qué consiste la </a:t>
            </a:r>
            <a:r>
              <a:rPr lang="es-MX" sz="2400" b="1" dirty="0" smtClean="0">
                <a:solidFill>
                  <a:srgbClr val="FF0000"/>
                </a:solidFill>
                <a:effectLst/>
              </a:rPr>
              <a:t>tipología alegórica</a:t>
            </a:r>
            <a:r>
              <a:rPr lang="es-MX" sz="2400" b="1" dirty="0" smtClean="0">
                <a:solidFill>
                  <a:srgbClr val="000000"/>
                </a:solidFill>
                <a:effectLst/>
              </a:rPr>
              <a:t>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000000"/>
                </a:solidFill>
                <a:effectLst/>
              </a:rPr>
              <a:t>	Es una tipología figurativa, que en la plástica artística representa las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ideas</a:t>
            </a:r>
            <a:r>
              <a:rPr lang="es-MX" sz="2800" b="1" dirty="0" smtClean="0">
                <a:solidFill>
                  <a:srgbClr val="FF5050"/>
                </a:solidFill>
                <a:effectLst/>
              </a:rPr>
              <a:t> </a:t>
            </a:r>
            <a:r>
              <a:rPr lang="es-MX" sz="2800" b="1" dirty="0" smtClean="0">
                <a:solidFill>
                  <a:srgbClr val="FF0000"/>
                </a:solidFill>
                <a:effectLst/>
              </a:rPr>
              <a:t>abstractas</a:t>
            </a:r>
            <a:r>
              <a:rPr lang="es-MX" sz="2800" b="1" dirty="0" smtClean="0">
                <a:solidFill>
                  <a:srgbClr val="FF5050"/>
                </a:solidFill>
                <a:effectLst/>
              </a:rPr>
              <a:t> </a:t>
            </a:r>
            <a:r>
              <a:rPr lang="es-MX" sz="2800" b="1" dirty="0" smtClean="0">
                <a:solidFill>
                  <a:srgbClr val="000000"/>
                </a:solidFill>
                <a:effectLst/>
              </a:rPr>
              <a:t>como: inmaculada, virtud, vicio, fe, esperanza, caridad, prudencia, justicia, fortaleza, templanza, valor, cobardía y es constante a lo largo de todos los tiempos.</a:t>
            </a:r>
            <a:endParaRPr lang="es-ES" sz="2800" b="1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7775575" cy="324008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mitología ha tenido mayor incidencia plástica.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religioso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 sentido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simbólico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 rot="-1772459">
            <a:off x="2843213" y="33575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7349" name="AutoShape 5"/>
          <p:cNvSpPr>
            <a:spLocks noChangeArrowheads="1"/>
          </p:cNvSpPr>
          <p:nvPr/>
        </p:nvSpPr>
        <p:spPr bwMode="auto">
          <a:xfrm rot="2244747">
            <a:off x="2771775" y="4005263"/>
            <a:ext cx="576263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286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5113337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628775"/>
            <a:ext cx="7559675" cy="28797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Los estilos que fomentaron la alegoría como algo consustancial a su ideología fueron: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Renacimiento y barroco.</a:t>
            </a: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088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81987" cy="468153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9396" name="Picture 5" descr="goyasaturno-devorando-a-su-hi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765175"/>
            <a:ext cx="3251200" cy="5780088"/>
          </a:xfrm>
          <a:prstGeom prst="rect">
            <a:avLst/>
          </a:prstGeom>
          <a:noFill/>
          <a:ln w="76200">
            <a:solidFill>
              <a:srgbClr val="FF5050"/>
            </a:solidFill>
            <a:miter lim="800000"/>
            <a:headEnd/>
            <a:tailEnd/>
          </a:ln>
        </p:spPr>
      </p:pic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971550" y="2133600"/>
            <a:ext cx="3816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/>
              <a:t>Tipología alegórica:</a:t>
            </a:r>
          </a:p>
          <a:p>
            <a:pPr>
              <a:spcBef>
                <a:spcPct val="50000"/>
              </a:spcBef>
            </a:pPr>
            <a:r>
              <a:rPr lang="es-MX" sz="2400"/>
              <a:t>Francisco de Goya</a:t>
            </a:r>
          </a:p>
          <a:p>
            <a:pPr>
              <a:spcBef>
                <a:spcPct val="50000"/>
              </a:spcBef>
            </a:pPr>
            <a:r>
              <a:rPr lang="es-MX" sz="2400"/>
              <a:t>Saturno devorando a su hijo, 1819.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5113337" cy="1052513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5575" cy="439261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 </a:t>
            </a:r>
            <a:r>
              <a:rPr lang="es-MX" b="1" dirty="0" err="1" smtClean="0">
                <a:solidFill>
                  <a:srgbClr val="FF0000"/>
                </a:solidFill>
                <a:effectLst/>
              </a:rPr>
              <a:t>sígnica</a:t>
            </a:r>
            <a:r>
              <a:rPr lang="es-MX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tiene el punto oriental en la caligrafía y en el occidental Miró, </a:t>
            </a:r>
            <a:r>
              <a:rPr lang="es-MX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Tobey</a:t>
            </a:r>
            <a:r>
              <a:rPr lang="es-MX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 actual ha ofrecido la pureza del arte y formas válidas por si mismas; formas significante y significadas. Ha formulado el arte en su estado puro.</a:t>
            </a:r>
            <a:endParaRPr lang="es-ES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5113337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628775"/>
            <a:ext cx="7559675" cy="28797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b="1" dirty="0" smtClean="0">
                <a:solidFill>
                  <a:srgbClr val="000000"/>
                </a:solidFill>
                <a:effectLst/>
              </a:rPr>
              <a:t>La especulación formal en la pintura actual ha ofrecido soluciones no figurativas y nos ha ofrecido la pureza del arte.</a:t>
            </a:r>
            <a:endParaRPr lang="es-ES" b="1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5113337" cy="1052513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5575" cy="439261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b="1" dirty="0" smtClean="0">
                <a:solidFill>
                  <a:srgbClr val="000000"/>
                </a:solidFill>
                <a:effectLst/>
              </a:rPr>
              <a:t>La pintura actual, ofrece soluciones no figurativas y nos ha ofrecido la pureza del arte y formas válidas por sí mismas. Formas significantes y significadas nos ha formulado el arte en su estado puro.</a:t>
            </a:r>
            <a:endParaRPr lang="es-ES" b="1" dirty="0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991475" cy="3311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TIPOLOGÍA MÁGICA</a:t>
            </a:r>
            <a:endParaRPr lang="es-MX" sz="36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FF5050"/>
              </a:solidFill>
            </a:endParaRPr>
          </a:p>
        </p:txBody>
      </p:sp>
      <p:pic>
        <p:nvPicPr>
          <p:cNvPr id="8196" name="Picture 2" descr="C:\Users\Public\Pictures\gran bisonte de rabo ties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76475"/>
            <a:ext cx="5019675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5705475" y="2492375"/>
            <a:ext cx="34385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Gran bisonte de </a:t>
            </a:r>
          </a:p>
          <a:p>
            <a:r>
              <a:rPr lang="es-MX" sz="2400"/>
              <a:t>Rabo tieso</a:t>
            </a:r>
          </a:p>
          <a:p>
            <a:r>
              <a:rPr lang="es-MX" sz="2400"/>
              <a:t>Paleolítico, Cantabria</a:t>
            </a:r>
          </a:p>
          <a:p>
            <a:r>
              <a:rPr lang="es-MX" sz="2400"/>
              <a:t>Cueva de Altamira</a:t>
            </a:r>
            <a:endParaRPr lang="es-MX"/>
          </a:p>
        </p:txBody>
      </p:sp>
      <p:pic>
        <p:nvPicPr>
          <p:cNvPr id="8198" name="Picture 4" descr="Archivo:EspañaLoc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5425" y="4665663"/>
            <a:ext cx="3838575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5113337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920038" cy="287972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MX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s-MX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virtud y dependencia del arte pictórico, relaciona la forma, la técnica y el concepto, sólo se comprende en un contexto cultural y del pensamiento</a:t>
            </a:r>
            <a:r>
              <a:rPr lang="es-MX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 descr="self-portrait-or-desperate-man-gustave-courb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0"/>
            <a:ext cx="9180513" cy="748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5670550"/>
            <a:ext cx="9324975" cy="927100"/>
          </a:xfrm>
          <a:solidFill>
            <a:schemeClr val="tx2"/>
          </a:solidFill>
        </p:spPr>
        <p:txBody>
          <a:bodyPr/>
          <a:lstStyle/>
          <a:p>
            <a:pPr eaLnBrk="1" hangingPunct="1">
              <a:defRPr/>
            </a:pPr>
            <a:r>
              <a:rPr lang="es-MX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retrato</a:t>
            </a:r>
            <a:endParaRPr lang="es-ES" b="1" u="sng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5670550"/>
            <a:ext cx="9324975" cy="927100"/>
          </a:xfrm>
          <a:solidFill>
            <a:schemeClr val="tx2"/>
          </a:solidFill>
        </p:spPr>
        <p:txBody>
          <a:bodyPr/>
          <a:lstStyle/>
          <a:p>
            <a:pPr eaLnBrk="1" hangingPunct="1">
              <a:defRPr/>
            </a:pPr>
            <a:endParaRPr lang="es-ES" b="1" u="sng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5539" name="Picture 3" descr="C:\Users\Public\Pictures\quien es mi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875" y="0"/>
            <a:ext cx="539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 descr="C:\Users\Public\Pictures\Miro1 abstrac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0588" y="0"/>
            <a:ext cx="5949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4" name="Picture 2" descr="C:\Users\Public\Pictures\gracias 6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916832"/>
            <a:ext cx="4176464" cy="4176464"/>
          </a:xfrm>
          <a:prstGeom prst="rect">
            <a:avLst/>
          </a:prstGeom>
          <a:ln w="127000">
            <a:solidFill>
              <a:schemeClr val="bg1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200000" rev="0"/>
            </a:camera>
            <a:lightRig rig="threePt" dir="t">
              <a:rot lat="0" lon="0" rev="1200000"/>
            </a:lightRig>
          </a:scene3d>
          <a:sp3d>
            <a:bevelT w="63500" h="25400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991475" cy="3311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TIPOLOGÍA MÁGICA</a:t>
            </a:r>
            <a:endParaRPr lang="es-MX" sz="36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3600" dirty="0" smtClean="0">
              <a:solidFill>
                <a:srgbClr val="FF5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FF5050"/>
              </a:solidFill>
            </a:endParaRPr>
          </a:p>
        </p:txBody>
      </p:sp>
      <p:pic>
        <p:nvPicPr>
          <p:cNvPr id="9220" name="Picture 2" descr="C:\Users\Public\Pictures\El ojo del silen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420938"/>
            <a:ext cx="5329237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6162675" y="2492375"/>
            <a:ext cx="29813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El ojo del silencio,</a:t>
            </a:r>
          </a:p>
          <a:p>
            <a:r>
              <a:rPr lang="es-MX" sz="2400"/>
              <a:t>Max Ernst</a:t>
            </a:r>
          </a:p>
          <a:p>
            <a:endParaRPr lang="es-MX" sz="2400"/>
          </a:p>
          <a:p>
            <a:r>
              <a:rPr lang="es-MX" sz="2400"/>
              <a:t>ONÍRICO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133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964612" cy="4032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3600" dirty="0" smtClean="0">
                <a:solidFill>
                  <a:srgbClr val="000000"/>
                </a:solidFill>
                <a:effectLst/>
              </a:rPr>
              <a:t>La finalidad de la pintura en la tipología mágica del mundo prehistórico</a:t>
            </a:r>
            <a:r>
              <a:rPr lang="es-MX" dirty="0" smtClean="0">
                <a:solidFill>
                  <a:srgbClr val="000000"/>
                </a:solidFill>
                <a:effectLst/>
              </a:rPr>
              <a:t> </a:t>
            </a:r>
            <a:r>
              <a:rPr lang="es-MX" sz="3600" dirty="0" smtClean="0">
                <a:solidFill>
                  <a:srgbClr val="000000"/>
                </a:solidFill>
                <a:effectLst/>
              </a:rPr>
              <a:t>es</a:t>
            </a:r>
            <a:r>
              <a:rPr lang="es-MX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MX" sz="3600" dirty="0" smtClean="0">
                <a:solidFill>
                  <a:srgbClr val="FF5050"/>
                </a:solidFill>
                <a:effectLst/>
              </a:rPr>
              <a:t> </a:t>
            </a:r>
            <a:r>
              <a:rPr lang="es-MX" sz="3600" b="1" dirty="0" smtClean="0">
                <a:solidFill>
                  <a:srgbClr val="FF0000"/>
                </a:solidFill>
                <a:effectLst/>
              </a:rPr>
              <a:t>Fijar imágenes que desea poseer (presa) su sueño/deseo se convierte en realidad.</a:t>
            </a:r>
            <a:endParaRPr lang="es-ES" sz="3600" b="1" dirty="0" smtClean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04031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SEGUNDA UNIDAD LAS ARTES PLÁSTICAS</a:t>
            </a:r>
            <a:b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Pintura</a:t>
            </a:r>
            <a:b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MX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 significado de la obra</a:t>
            </a:r>
            <a:endParaRPr lang="es-ES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84313"/>
            <a:ext cx="7631113" cy="48244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s-MX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El arte puede convertirse en objeto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DECORATIVO</a:t>
            </a:r>
            <a:endParaRPr lang="es-MX" dirty="0" smtClean="0">
              <a:solidFill>
                <a:srgbClr val="FF0000"/>
              </a:solidFill>
              <a:effectLst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que tan sólo sirve de ornamento.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Se puede hablar entonces de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0000"/>
                </a:solidFill>
                <a:effectLst/>
              </a:rPr>
              <a:t>ARTE APLICADO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solidFill>
                  <a:srgbClr val="000000"/>
                </a:solidFill>
                <a:effectLst/>
              </a:rPr>
              <a:t>carente de significación propia</a:t>
            </a:r>
            <a:r>
              <a:rPr lang="es-MX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</p:bldLst>
  </p:timing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5332</TotalTime>
  <Words>1412</Words>
  <Application>Microsoft Office PowerPoint</Application>
  <PresentationFormat>Presentación en pantalla (4:3)</PresentationFormat>
  <Paragraphs>289</Paragraphs>
  <Slides>62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6" baseType="lpstr">
      <vt:lpstr>Verdana</vt:lpstr>
      <vt:lpstr>Arial</vt:lpstr>
      <vt:lpstr>Wingdings</vt:lpstr>
      <vt:lpstr>Globo</vt:lpstr>
      <vt:lpstr>Diapositiva 1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SEGUNDA UNIDAD LAS ARTES PLÁSTICAS Tema 3 La Pintura El significado de la obra</vt:lpstr>
      <vt:lpstr>El retrato</vt:lpstr>
      <vt:lpstr>Diapositiva 62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Bety</dc:creator>
  <cp:lastModifiedBy>user</cp:lastModifiedBy>
  <cp:revision>380</cp:revision>
  <dcterms:created xsi:type="dcterms:W3CDTF">2010-01-17T19:10:07Z</dcterms:created>
  <dcterms:modified xsi:type="dcterms:W3CDTF">2012-02-26T22:27:38Z</dcterms:modified>
</cp:coreProperties>
</file>